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57" r:id="rId4"/>
    <p:sldId id="260" r:id="rId5"/>
    <p:sldId id="258" r:id="rId6"/>
    <p:sldId id="259" r:id="rId7"/>
    <p:sldId id="262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994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14BD-783C-224F-93DA-13300F55B6E5}" type="datetimeFigureOut">
              <a:rPr lang="es-ES" smtClean="0"/>
              <a:t>28/05/2019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A207-5279-AA4D-9554-66617BB8A6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027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14BD-783C-224F-93DA-13300F55B6E5}" type="datetimeFigureOut">
              <a:rPr lang="es-ES" smtClean="0"/>
              <a:t>28/05/2019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A207-5279-AA4D-9554-66617BB8A6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95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14BD-783C-224F-93DA-13300F55B6E5}" type="datetimeFigureOut">
              <a:rPr lang="es-ES" smtClean="0"/>
              <a:t>28/05/2019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A207-5279-AA4D-9554-66617BB8A6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026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14BD-783C-224F-93DA-13300F55B6E5}" type="datetimeFigureOut">
              <a:rPr lang="es-ES" smtClean="0"/>
              <a:t>28/05/2019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A207-5279-AA4D-9554-66617BB8A6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637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14BD-783C-224F-93DA-13300F55B6E5}" type="datetimeFigureOut">
              <a:rPr lang="es-ES" smtClean="0"/>
              <a:t>28/05/2019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A207-5279-AA4D-9554-66617BB8A6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8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14BD-783C-224F-93DA-13300F55B6E5}" type="datetimeFigureOut">
              <a:rPr lang="es-ES" smtClean="0"/>
              <a:t>28/05/2019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A207-5279-AA4D-9554-66617BB8A6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43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14BD-783C-224F-93DA-13300F55B6E5}" type="datetimeFigureOut">
              <a:rPr lang="es-ES" smtClean="0"/>
              <a:t>28/05/2019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A207-5279-AA4D-9554-66617BB8A6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816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14BD-783C-224F-93DA-13300F55B6E5}" type="datetimeFigureOut">
              <a:rPr lang="es-ES" smtClean="0"/>
              <a:t>28/05/2019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A207-5279-AA4D-9554-66617BB8A6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95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14BD-783C-224F-93DA-13300F55B6E5}" type="datetimeFigureOut">
              <a:rPr lang="es-ES" smtClean="0"/>
              <a:t>28/05/2019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A207-5279-AA4D-9554-66617BB8A6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640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14BD-783C-224F-93DA-13300F55B6E5}" type="datetimeFigureOut">
              <a:rPr lang="es-ES" smtClean="0"/>
              <a:t>28/05/2019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A207-5279-AA4D-9554-66617BB8A6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622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14BD-783C-224F-93DA-13300F55B6E5}" type="datetimeFigureOut">
              <a:rPr lang="es-ES" smtClean="0"/>
              <a:t>28/05/2019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A207-5279-AA4D-9554-66617BB8A6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05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214BD-783C-224F-93DA-13300F55B6E5}" type="datetimeFigureOut">
              <a:rPr lang="es-ES" smtClean="0"/>
              <a:t>28/05/2019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BA207-5279-AA4D-9554-66617BB8A6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275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609969"/>
            <a:ext cx="7772400" cy="1990481"/>
          </a:xfrm>
          <a:solidFill>
            <a:srgbClr val="C0504D"/>
          </a:solidFill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FFFFFF"/>
                </a:solidFill>
              </a:rPr>
              <a:t>OTE SPEAKING </a:t>
            </a:r>
            <a:r>
              <a:rPr lang="es-ES" dirty="0" err="1" smtClean="0">
                <a:solidFill>
                  <a:srgbClr val="FFFFFF"/>
                </a:solidFill>
              </a:rPr>
              <a:t>PART</a:t>
            </a:r>
            <a:r>
              <a:rPr lang="es-ES" dirty="0" smtClean="0">
                <a:solidFill>
                  <a:srgbClr val="FFFFFF"/>
                </a:solidFill>
              </a:rPr>
              <a:t> 3: </a:t>
            </a:r>
            <a:r>
              <a:rPr lang="es-ES" dirty="0" smtClean="0">
                <a:solidFill>
                  <a:srgbClr val="FFFFFF"/>
                </a:solidFill>
              </a:rPr>
              <a:t/>
            </a:r>
            <a:br>
              <a:rPr lang="es-ES" dirty="0" smtClean="0">
                <a:solidFill>
                  <a:srgbClr val="FFFFFF"/>
                </a:solidFill>
              </a:rPr>
            </a:br>
            <a:r>
              <a:rPr lang="es-ES" dirty="0" smtClean="0">
                <a:solidFill>
                  <a:srgbClr val="FFFFFF"/>
                </a:solidFill>
              </a:rPr>
              <a:t>“</a:t>
            </a:r>
            <a:r>
              <a:rPr lang="es-ES" dirty="0" err="1" smtClean="0">
                <a:solidFill>
                  <a:srgbClr val="FFFFFF"/>
                </a:solidFill>
              </a:rPr>
              <a:t>CHOOSE</a:t>
            </a:r>
            <a:r>
              <a:rPr lang="es-ES" dirty="0" smtClean="0">
                <a:solidFill>
                  <a:srgbClr val="FFFFFF"/>
                </a:solidFill>
              </a:rPr>
              <a:t> </a:t>
            </a:r>
            <a:r>
              <a:rPr lang="es-ES" dirty="0" err="1" smtClean="0">
                <a:solidFill>
                  <a:srgbClr val="FFFFFF"/>
                </a:solidFill>
              </a:rPr>
              <a:t>TWO</a:t>
            </a:r>
            <a:r>
              <a:rPr lang="es-ES" dirty="0" smtClean="0">
                <a:solidFill>
                  <a:srgbClr val="FFFFFF"/>
                </a:solidFill>
              </a:rPr>
              <a:t> </a:t>
            </a:r>
            <a:r>
              <a:rPr lang="es-ES" dirty="0" err="1" smtClean="0">
                <a:solidFill>
                  <a:srgbClr val="FFFFFF"/>
                </a:solidFill>
              </a:rPr>
              <a:t>PICTURES</a:t>
            </a:r>
            <a:r>
              <a:rPr lang="es-ES" dirty="0" smtClean="0">
                <a:solidFill>
                  <a:srgbClr val="FFFFFF"/>
                </a:solidFill>
              </a:rPr>
              <a:t> AND </a:t>
            </a:r>
            <a:r>
              <a:rPr lang="es-ES" dirty="0" err="1" smtClean="0">
                <a:solidFill>
                  <a:srgbClr val="FFFFFF"/>
                </a:solidFill>
              </a:rPr>
              <a:t>ANSWER</a:t>
            </a:r>
            <a:r>
              <a:rPr lang="es-ES" dirty="0" smtClean="0">
                <a:solidFill>
                  <a:srgbClr val="FFFFFF"/>
                </a:solidFill>
              </a:rPr>
              <a:t> THE </a:t>
            </a:r>
            <a:r>
              <a:rPr lang="es-ES" dirty="0" err="1" smtClean="0">
                <a:solidFill>
                  <a:srgbClr val="FFFFFF"/>
                </a:solidFill>
              </a:rPr>
              <a:t>QUESTION</a:t>
            </a:r>
            <a:r>
              <a:rPr lang="es-ES" dirty="0" smtClean="0">
                <a:solidFill>
                  <a:srgbClr val="FFFFFF"/>
                </a:solidFill>
              </a:rPr>
              <a:t>”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108043"/>
            <a:ext cx="6400800" cy="2260475"/>
          </a:xfrm>
          <a:solidFill>
            <a:srgbClr val="C0504D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COMPARE AND CONTRAST TWO PICTURES: USE LINKERS TO CREATE </a:t>
            </a:r>
            <a:r>
              <a:rPr lang="es-ES" dirty="0" err="1" smtClean="0">
                <a:solidFill>
                  <a:schemeClr val="bg1"/>
                </a:solidFill>
              </a:rPr>
              <a:t>YOUR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DISCOURSE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657969" y="234462"/>
            <a:ext cx="4431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 smtClean="0">
                <a:solidFill>
                  <a:srgbClr val="002060"/>
                </a:solidFill>
              </a:rPr>
              <a:t>One</a:t>
            </a:r>
            <a:r>
              <a:rPr lang="es-ES" sz="1400" dirty="0" smtClean="0">
                <a:solidFill>
                  <a:srgbClr val="002060"/>
                </a:solidFill>
              </a:rPr>
              <a:t> </a:t>
            </a:r>
            <a:r>
              <a:rPr lang="es-ES" sz="1400" dirty="0" err="1" smtClean="0">
                <a:solidFill>
                  <a:srgbClr val="002060"/>
                </a:solidFill>
              </a:rPr>
              <a:t>Way</a:t>
            </a:r>
            <a:r>
              <a:rPr lang="es-ES" sz="1400" dirty="0" smtClean="0">
                <a:solidFill>
                  <a:srgbClr val="002060"/>
                </a:solidFill>
              </a:rPr>
              <a:t> Idiomas. Avenida </a:t>
            </a:r>
            <a:r>
              <a:rPr lang="es-ES" sz="1400" dirty="0" err="1" smtClean="0">
                <a:solidFill>
                  <a:srgbClr val="002060"/>
                </a:solidFill>
              </a:rPr>
              <a:t>Zabalgana</a:t>
            </a:r>
            <a:r>
              <a:rPr lang="es-ES" sz="1400" dirty="0" smtClean="0">
                <a:solidFill>
                  <a:srgbClr val="002060"/>
                </a:solidFill>
              </a:rPr>
              <a:t>, </a:t>
            </a:r>
            <a:r>
              <a:rPr lang="es-ES" sz="1400" dirty="0">
                <a:solidFill>
                  <a:srgbClr val="002060"/>
                </a:solidFill>
              </a:rPr>
              <a:t>B</a:t>
            </a:r>
            <a:r>
              <a:rPr lang="es-ES" sz="1400" dirty="0" smtClean="0">
                <a:solidFill>
                  <a:srgbClr val="002060"/>
                </a:solidFill>
              </a:rPr>
              <a:t>ajo 28, 01015</a:t>
            </a:r>
          </a:p>
          <a:p>
            <a:r>
              <a:rPr lang="es-ES" sz="1400" dirty="0" smtClean="0">
                <a:solidFill>
                  <a:srgbClr val="002060"/>
                </a:solidFill>
              </a:rPr>
              <a:t>OXFORD TEST OF ENGLISH – </a:t>
            </a:r>
            <a:r>
              <a:rPr lang="es-ES" sz="1400" dirty="0" err="1" smtClean="0">
                <a:solidFill>
                  <a:srgbClr val="002060"/>
                </a:solidFill>
              </a:rPr>
              <a:t>Materials</a:t>
            </a:r>
            <a:endParaRPr lang="es-ES" sz="1400" dirty="0">
              <a:solidFill>
                <a:srgbClr val="00206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585" y="163058"/>
            <a:ext cx="744415" cy="59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1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THANK YOU!</a:t>
            </a:r>
            <a:endParaRPr lang="es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022" y="1600200"/>
            <a:ext cx="4629956" cy="4525963"/>
          </a:xfrm>
        </p:spPr>
      </p:pic>
    </p:spTree>
    <p:extLst>
      <p:ext uri="{BB962C8B-B14F-4D97-AF65-F5344CB8AC3E}">
        <p14:creationId xmlns:p14="http://schemas.microsoft.com/office/powerpoint/2010/main" val="323397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TO INTRODUCE OPINIONS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As </a:t>
            </a:r>
            <a:r>
              <a:rPr lang="es-ES" dirty="0" err="1" smtClean="0"/>
              <a:t>far</a:t>
            </a:r>
            <a:r>
              <a:rPr lang="es-ES" dirty="0" smtClean="0"/>
              <a:t> as </a:t>
            </a:r>
            <a:r>
              <a:rPr lang="es-ES" dirty="0" err="1" smtClean="0"/>
              <a:t>I’m</a:t>
            </a:r>
            <a:r>
              <a:rPr lang="es-ES" dirty="0" smtClean="0"/>
              <a:t> </a:t>
            </a:r>
            <a:r>
              <a:rPr lang="es-ES" dirty="0" err="1" smtClean="0"/>
              <a:t>concerned</a:t>
            </a:r>
            <a:r>
              <a:rPr lang="es-ES" dirty="0" smtClean="0"/>
              <a:t>…</a:t>
            </a:r>
          </a:p>
          <a:p>
            <a:r>
              <a:rPr lang="es-ES" dirty="0" smtClean="0"/>
              <a:t>As </a:t>
            </a:r>
            <a:r>
              <a:rPr lang="es-ES" dirty="0" err="1" smtClean="0"/>
              <a:t>far</a:t>
            </a:r>
            <a:r>
              <a:rPr lang="es-ES" dirty="0" smtClean="0"/>
              <a:t> as I </a:t>
            </a:r>
            <a:r>
              <a:rPr lang="es-ES" dirty="0" err="1" smtClean="0"/>
              <a:t>know</a:t>
            </a:r>
            <a:r>
              <a:rPr lang="es-ES" dirty="0" smtClean="0"/>
              <a:t>…</a:t>
            </a:r>
          </a:p>
          <a:p>
            <a:r>
              <a:rPr lang="es-ES" dirty="0" smtClean="0"/>
              <a:t>As </a:t>
            </a:r>
            <a:r>
              <a:rPr lang="es-ES" dirty="0" err="1" smtClean="0"/>
              <a:t>far</a:t>
            </a:r>
            <a:r>
              <a:rPr lang="es-ES" dirty="0" smtClean="0"/>
              <a:t> as I </a:t>
            </a:r>
            <a:r>
              <a:rPr lang="es-ES" dirty="0" err="1" smtClean="0"/>
              <a:t>recognise</a:t>
            </a:r>
            <a:r>
              <a:rPr lang="es-ES" dirty="0" smtClean="0"/>
              <a:t>…</a:t>
            </a:r>
          </a:p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my</a:t>
            </a:r>
            <a:r>
              <a:rPr lang="es-ES" dirty="0" smtClean="0"/>
              <a:t> </a:t>
            </a:r>
            <a:r>
              <a:rPr lang="es-ES" dirty="0" err="1" smtClean="0"/>
              <a:t>view</a:t>
            </a:r>
            <a:r>
              <a:rPr lang="es-ES" dirty="0" smtClean="0"/>
              <a:t>…</a:t>
            </a:r>
          </a:p>
          <a:p>
            <a:r>
              <a:rPr lang="es-ES" dirty="0" err="1" smtClean="0"/>
              <a:t>Personally</a:t>
            </a:r>
            <a:r>
              <a:rPr lang="es-ES" dirty="0" smtClean="0"/>
              <a:t>,…</a:t>
            </a:r>
          </a:p>
          <a:p>
            <a:r>
              <a:rPr lang="es-ES" dirty="0" smtClean="0"/>
              <a:t>I </a:t>
            </a:r>
            <a:r>
              <a:rPr lang="es-ES" dirty="0" err="1" smtClean="0"/>
              <a:t>think</a:t>
            </a:r>
            <a:endParaRPr lang="es-ES" dirty="0" smtClean="0"/>
          </a:p>
          <a:p>
            <a:r>
              <a:rPr lang="es-ES" dirty="0" err="1" smtClean="0"/>
              <a:t>I’m</a:t>
            </a:r>
            <a:r>
              <a:rPr lang="es-ES" dirty="0" smtClean="0"/>
              <a:t> positive </a:t>
            </a:r>
            <a:r>
              <a:rPr lang="es-ES" dirty="0" err="1" smtClean="0"/>
              <a:t>that</a:t>
            </a:r>
            <a:r>
              <a:rPr lang="es-ES" dirty="0" smtClean="0"/>
              <a:t>…</a:t>
            </a:r>
          </a:p>
          <a:p>
            <a:r>
              <a:rPr lang="es-ES" dirty="0" err="1" smtClean="0"/>
              <a:t>I’m</a:t>
            </a:r>
            <a:r>
              <a:rPr lang="es-ES" dirty="0" smtClean="0"/>
              <a:t> </a:t>
            </a:r>
            <a:r>
              <a:rPr lang="es-ES" dirty="0" err="1" smtClean="0"/>
              <a:t>certain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…</a:t>
            </a:r>
          </a:p>
          <a:p>
            <a:r>
              <a:rPr lang="es-ES" dirty="0" err="1" smtClean="0"/>
              <a:t>I’m</a:t>
            </a:r>
            <a:r>
              <a:rPr lang="es-ES" dirty="0" smtClean="0"/>
              <a:t> true </a:t>
            </a:r>
            <a:r>
              <a:rPr lang="es-ES" dirty="0" err="1" smtClean="0"/>
              <a:t>that</a:t>
            </a:r>
            <a:r>
              <a:rPr lang="es-ES" dirty="0" smtClean="0"/>
              <a:t>…</a:t>
            </a:r>
            <a:endParaRPr lang="es-ES" dirty="0"/>
          </a:p>
        </p:txBody>
      </p:sp>
      <p:sp>
        <p:nvSpPr>
          <p:cNvPr id="4" name="Flecha curvada hacia la derecha 3"/>
          <p:cNvSpPr/>
          <p:nvPr/>
        </p:nvSpPr>
        <p:spPr>
          <a:xfrm>
            <a:off x="5205046" y="1417638"/>
            <a:ext cx="2477477" cy="4311039"/>
          </a:xfrm>
          <a:prstGeom prst="curved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4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+: WHEN PICTURES LOOK SIMILAR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/>
              <a:t>TO INTRODUCE AN ADDITIONAL IDEA</a:t>
            </a:r>
            <a:endParaRPr lang="es-ES" dirty="0"/>
          </a:p>
          <a:p>
            <a:pPr lvl="1"/>
            <a:r>
              <a:rPr lang="en-GB" dirty="0"/>
              <a:t>In addition</a:t>
            </a:r>
            <a:endParaRPr lang="es-ES" dirty="0"/>
          </a:p>
          <a:p>
            <a:pPr lvl="1"/>
            <a:r>
              <a:rPr lang="en-GB" dirty="0" smtClean="0"/>
              <a:t>Furthermore</a:t>
            </a:r>
          </a:p>
          <a:p>
            <a:pPr lvl="1"/>
            <a:r>
              <a:rPr lang="en-GB" dirty="0" smtClean="0"/>
              <a:t>Together with that</a:t>
            </a:r>
            <a:endParaRPr lang="es-ES" dirty="0"/>
          </a:p>
          <a:p>
            <a:pPr lvl="1"/>
            <a:r>
              <a:rPr lang="en-GB" dirty="0"/>
              <a:t>Moreover</a:t>
            </a:r>
            <a:endParaRPr lang="es-ES" dirty="0"/>
          </a:p>
          <a:p>
            <a:pPr lvl="1"/>
            <a:r>
              <a:rPr lang="en-GB" dirty="0"/>
              <a:t>Besides</a:t>
            </a:r>
            <a:endParaRPr lang="es-ES" dirty="0"/>
          </a:p>
          <a:p>
            <a:pPr lvl="1"/>
            <a:r>
              <a:rPr lang="en-GB" dirty="0"/>
              <a:t>Also</a:t>
            </a:r>
            <a:endParaRPr lang="es-ES" dirty="0"/>
          </a:p>
          <a:p>
            <a:pPr lvl="1"/>
            <a:r>
              <a:rPr lang="en-GB" dirty="0"/>
              <a:t>Too</a:t>
            </a:r>
            <a:endParaRPr lang="es-ES" dirty="0"/>
          </a:p>
          <a:p>
            <a:pPr lvl="1"/>
            <a:r>
              <a:rPr lang="en-GB" dirty="0" smtClean="0"/>
              <a:t>And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861" y="3583598"/>
            <a:ext cx="2137263" cy="213726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400" y="3583597"/>
            <a:ext cx="2137263" cy="213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3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+, +: COMPARATIVE SENTENCES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TO INTRODUCE A RESTATEMENT</a:t>
            </a:r>
            <a:endParaRPr lang="es-ES" dirty="0" smtClean="0"/>
          </a:p>
          <a:p>
            <a:pPr lvl="1"/>
            <a:r>
              <a:rPr lang="en-GB" dirty="0" smtClean="0"/>
              <a:t>In fact</a:t>
            </a:r>
            <a:endParaRPr lang="es-ES" dirty="0" smtClean="0"/>
          </a:p>
          <a:p>
            <a:pPr lvl="1"/>
            <a:r>
              <a:rPr lang="en-GB" dirty="0" smtClean="0"/>
              <a:t>Indeed*</a:t>
            </a:r>
            <a:endParaRPr lang="es-ES" dirty="0" smtClean="0"/>
          </a:p>
          <a:p>
            <a:pPr lvl="1"/>
            <a:r>
              <a:rPr lang="en-GB" dirty="0" smtClean="0"/>
              <a:t>That is</a:t>
            </a:r>
          </a:p>
          <a:p>
            <a:pPr lvl="1"/>
            <a:r>
              <a:rPr lang="en-GB" dirty="0" smtClean="0"/>
              <a:t>Due to the fact that…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33005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265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-: WHEN PICTURES LOOK DIFFERENT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714946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n-GB" sz="2400" dirty="0" smtClean="0"/>
              <a:t>TO INTRODUCE AN OPPOSITE IDEA </a:t>
            </a:r>
            <a:endParaRPr lang="es-ES" sz="2400" dirty="0" smtClean="0"/>
          </a:p>
          <a:p>
            <a:pPr lvl="1"/>
            <a:r>
              <a:rPr lang="en-GB" sz="1800" dirty="0" smtClean="0"/>
              <a:t>On the other hand*</a:t>
            </a:r>
            <a:endParaRPr lang="es-ES" sz="1800" dirty="0" smtClean="0"/>
          </a:p>
          <a:p>
            <a:pPr lvl="1"/>
            <a:r>
              <a:rPr lang="en-GB" sz="1800" dirty="0" smtClean="0"/>
              <a:t>In contrast</a:t>
            </a:r>
            <a:endParaRPr lang="es-ES" sz="1800" dirty="0" smtClean="0"/>
          </a:p>
          <a:p>
            <a:pPr lvl="1"/>
            <a:r>
              <a:rPr lang="en-GB" sz="1800" dirty="0" smtClean="0"/>
              <a:t>On the contrary</a:t>
            </a:r>
            <a:endParaRPr lang="es-ES" sz="1800" dirty="0" smtClean="0"/>
          </a:p>
          <a:p>
            <a:pPr lvl="1"/>
            <a:r>
              <a:rPr lang="en-GB" sz="1800" dirty="0" smtClean="0"/>
              <a:t>However</a:t>
            </a:r>
            <a:endParaRPr lang="es-ES" sz="1800" dirty="0" smtClean="0"/>
          </a:p>
          <a:p>
            <a:pPr lvl="1"/>
            <a:r>
              <a:rPr lang="en-GB" sz="1800" dirty="0" smtClean="0"/>
              <a:t>Nevertheless</a:t>
            </a:r>
            <a:endParaRPr lang="es-ES" sz="1800" dirty="0" smtClean="0"/>
          </a:p>
          <a:p>
            <a:pPr lvl="1"/>
            <a:r>
              <a:rPr lang="en-GB" sz="1800" dirty="0" smtClean="0"/>
              <a:t>Still</a:t>
            </a:r>
            <a:endParaRPr lang="es-ES" sz="1800" dirty="0" smtClean="0"/>
          </a:p>
          <a:p>
            <a:pPr lvl="1"/>
            <a:r>
              <a:rPr lang="en-GB" sz="1800" dirty="0" smtClean="0"/>
              <a:t>Nonetheless</a:t>
            </a:r>
            <a:endParaRPr lang="es-ES" sz="1800" dirty="0" smtClean="0"/>
          </a:p>
          <a:p>
            <a:pPr lvl="1"/>
            <a:r>
              <a:rPr lang="en-GB" sz="1800" dirty="0" smtClean="0"/>
              <a:t>But</a:t>
            </a:r>
            <a:endParaRPr lang="es-ES" sz="1800" dirty="0" smtClean="0"/>
          </a:p>
          <a:p>
            <a:pPr lvl="1"/>
            <a:r>
              <a:rPr lang="en-GB" sz="1800" dirty="0" smtClean="0"/>
              <a:t>Yet*</a:t>
            </a:r>
            <a:endParaRPr lang="es-ES" sz="1800" dirty="0" smtClean="0"/>
          </a:p>
          <a:p>
            <a:pPr lvl="1"/>
            <a:r>
              <a:rPr lang="en-GB" sz="1800" dirty="0" smtClean="0"/>
              <a:t>Although</a:t>
            </a:r>
            <a:endParaRPr lang="es-ES" sz="1800" dirty="0" smtClean="0"/>
          </a:p>
          <a:p>
            <a:pPr lvl="1"/>
            <a:r>
              <a:rPr lang="en-GB" sz="1800" dirty="0" smtClean="0"/>
              <a:t>Though*</a:t>
            </a:r>
            <a:endParaRPr lang="es-ES" sz="1800" dirty="0" smtClean="0"/>
          </a:p>
          <a:p>
            <a:pPr lvl="1"/>
            <a:r>
              <a:rPr lang="en-GB" sz="1800" dirty="0" smtClean="0"/>
              <a:t>Even though</a:t>
            </a:r>
            <a:endParaRPr lang="es-ES" sz="1800" dirty="0" smtClean="0"/>
          </a:p>
          <a:p>
            <a:pPr lvl="1"/>
            <a:r>
              <a:rPr lang="en-GB" sz="1800" dirty="0" smtClean="0"/>
              <a:t>In spite of + </a:t>
            </a:r>
            <a:r>
              <a:rPr lang="en-GB" sz="1800" b="1" dirty="0" smtClean="0"/>
              <a:t>noun</a:t>
            </a:r>
            <a:endParaRPr lang="es-ES" sz="1800" b="1" dirty="0" smtClean="0"/>
          </a:p>
          <a:p>
            <a:pPr lvl="1"/>
            <a:r>
              <a:rPr lang="en-GB" sz="1800" dirty="0" smtClean="0"/>
              <a:t>Despite + </a:t>
            </a:r>
            <a:r>
              <a:rPr lang="en-GB" sz="1800" b="1" dirty="0" smtClean="0"/>
              <a:t>noun</a:t>
            </a:r>
            <a:endParaRPr lang="es-ES" sz="1800" b="1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909" y="2364399"/>
            <a:ext cx="2707786" cy="270778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450" y="2652933"/>
            <a:ext cx="2273808" cy="22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0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 OR 2: CONTRASTIVE SENTENCES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GB" dirty="0" smtClean="0"/>
              <a:t>TO INTRODUCE CHOICE OR ALTERNATIVE</a:t>
            </a:r>
            <a:endParaRPr lang="es-ES" dirty="0" smtClean="0"/>
          </a:p>
          <a:p>
            <a:pPr lvl="1"/>
            <a:r>
              <a:rPr lang="en-GB" dirty="0" smtClean="0"/>
              <a:t>Otherwise</a:t>
            </a:r>
            <a:endParaRPr lang="es-ES" dirty="0" smtClean="0"/>
          </a:p>
          <a:p>
            <a:pPr lvl="1"/>
            <a:r>
              <a:rPr lang="en-GB" dirty="0" smtClean="0"/>
              <a:t>Or (else)</a:t>
            </a:r>
            <a:endParaRPr lang="es-ES" dirty="0" smtClean="0"/>
          </a:p>
          <a:p>
            <a:pPr lvl="1"/>
            <a:r>
              <a:rPr lang="en-GB" dirty="0" smtClean="0"/>
              <a:t>If*</a:t>
            </a:r>
          </a:p>
          <a:p>
            <a:pPr lvl="1"/>
            <a:r>
              <a:rPr lang="en-GB" dirty="0" smtClean="0"/>
              <a:t>On the one hand / On the other hand</a:t>
            </a:r>
          </a:p>
          <a:p>
            <a:pPr lvl="1"/>
            <a:r>
              <a:rPr lang="en-GB" dirty="0" smtClean="0"/>
              <a:t>In picture A we can see… </a:t>
            </a:r>
            <a:r>
              <a:rPr lang="en-GB" b="1" dirty="0" smtClean="0"/>
              <a:t>whereas</a:t>
            </a:r>
            <a:r>
              <a:rPr lang="en-GB" dirty="0" smtClean="0"/>
              <a:t> in picture B there is …</a:t>
            </a:r>
          </a:p>
          <a:p>
            <a:pPr lvl="1"/>
            <a:r>
              <a:rPr lang="en-GB" dirty="0" smtClean="0"/>
              <a:t>…instead.</a:t>
            </a:r>
          </a:p>
          <a:p>
            <a:pPr lvl="1"/>
            <a:r>
              <a:rPr lang="en-GB" b="1" dirty="0" smtClean="0"/>
              <a:t>While</a:t>
            </a:r>
            <a:r>
              <a:rPr lang="en-GB" dirty="0" smtClean="0"/>
              <a:t> in picture A we can see… in picture B there is…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241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1…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TO INTRODUCE AN EXAMPLE</a:t>
            </a:r>
            <a:endParaRPr lang="es-ES" dirty="0" smtClean="0"/>
          </a:p>
          <a:p>
            <a:pPr lvl="1"/>
            <a:r>
              <a:rPr lang="en-GB" dirty="0" smtClean="0"/>
              <a:t>For example</a:t>
            </a:r>
            <a:endParaRPr lang="es-ES" dirty="0" smtClean="0"/>
          </a:p>
          <a:p>
            <a:pPr lvl="1"/>
            <a:r>
              <a:rPr lang="en-GB" dirty="0" smtClean="0"/>
              <a:t>For instance</a:t>
            </a:r>
            <a:endParaRPr lang="es-ES" dirty="0" smtClean="0"/>
          </a:p>
          <a:p>
            <a:pPr lvl="1"/>
            <a:r>
              <a:rPr lang="en-GB" dirty="0" smtClean="0"/>
              <a:t>As an illustration</a:t>
            </a:r>
          </a:p>
          <a:p>
            <a:pPr lvl="1"/>
            <a:r>
              <a:rPr lang="en-GB" dirty="0" smtClean="0"/>
              <a:t>To make myself clearer…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369" y="4546966"/>
            <a:ext cx="4024191" cy="191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0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1, 2, 3, etc.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TO LIST IN ORDER</a:t>
            </a:r>
            <a:endParaRPr lang="es-ES" dirty="0" smtClean="0"/>
          </a:p>
          <a:p>
            <a:pPr lvl="1"/>
            <a:r>
              <a:rPr lang="en-GB" dirty="0" smtClean="0"/>
              <a:t>First</a:t>
            </a:r>
            <a:endParaRPr lang="es-ES" dirty="0" smtClean="0"/>
          </a:p>
          <a:p>
            <a:pPr lvl="1"/>
            <a:r>
              <a:rPr lang="en-GB" dirty="0" smtClean="0"/>
              <a:t>Second</a:t>
            </a:r>
            <a:endParaRPr lang="es-ES" dirty="0" smtClean="0"/>
          </a:p>
          <a:p>
            <a:pPr lvl="1"/>
            <a:r>
              <a:rPr lang="en-GB" dirty="0" smtClean="0"/>
              <a:t>Next</a:t>
            </a:r>
            <a:endParaRPr lang="es-ES" dirty="0" smtClean="0"/>
          </a:p>
          <a:p>
            <a:pPr lvl="1"/>
            <a:r>
              <a:rPr lang="en-GB" dirty="0" smtClean="0"/>
              <a:t>Last</a:t>
            </a:r>
            <a:endParaRPr lang="es-ES" dirty="0" smtClean="0"/>
          </a:p>
          <a:p>
            <a:pPr lvl="1"/>
            <a:r>
              <a:rPr lang="en-GB" dirty="0" smtClean="0"/>
              <a:t>Finally</a:t>
            </a:r>
            <a:endParaRPr lang="es-ES" dirty="0" smtClean="0"/>
          </a:p>
          <a:p>
            <a:pPr lvl="1"/>
            <a:r>
              <a:rPr lang="en-GB" dirty="0" smtClean="0"/>
              <a:t>In the first/second/third/…/ place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630" y="1133902"/>
            <a:ext cx="3540369" cy="354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51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TO INTRODUCE A CONCLUSION OR SUMMARY</a:t>
            </a:r>
            <a:endParaRPr lang="es-ES" dirty="0" smtClean="0"/>
          </a:p>
          <a:p>
            <a:pPr lvl="1"/>
            <a:r>
              <a:rPr lang="en-GB" dirty="0" smtClean="0"/>
              <a:t>Clearly</a:t>
            </a:r>
          </a:p>
          <a:p>
            <a:pPr lvl="1"/>
            <a:r>
              <a:rPr lang="en-GB" dirty="0" smtClean="0"/>
              <a:t>Thus,…</a:t>
            </a:r>
            <a:endParaRPr lang="es-ES" dirty="0" smtClean="0"/>
          </a:p>
          <a:p>
            <a:pPr lvl="1"/>
            <a:r>
              <a:rPr lang="en-GB" dirty="0" smtClean="0"/>
              <a:t>In brief</a:t>
            </a:r>
            <a:endParaRPr lang="es-ES" dirty="0" smtClean="0"/>
          </a:p>
          <a:p>
            <a:pPr lvl="1"/>
            <a:r>
              <a:rPr lang="en-GB" dirty="0" smtClean="0"/>
              <a:t>In conclusion</a:t>
            </a:r>
            <a:endParaRPr lang="es-ES" dirty="0" smtClean="0"/>
          </a:p>
          <a:p>
            <a:pPr lvl="1"/>
            <a:r>
              <a:rPr lang="en-GB" dirty="0" smtClean="0"/>
              <a:t>Indeed*</a:t>
            </a:r>
            <a:endParaRPr lang="es-ES" dirty="0" smtClean="0"/>
          </a:p>
          <a:p>
            <a:pPr lvl="1"/>
            <a:r>
              <a:rPr lang="en-GB" dirty="0" smtClean="0"/>
              <a:t>In short</a:t>
            </a:r>
            <a:endParaRPr lang="es-ES" dirty="0" smtClean="0"/>
          </a:p>
          <a:p>
            <a:pPr lvl="1"/>
            <a:r>
              <a:rPr lang="en-GB" dirty="0" smtClean="0"/>
              <a:t>In summary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816" y="2427776"/>
            <a:ext cx="3392731" cy="339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63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277</Words>
  <Application>Microsoft Office PowerPoint</Application>
  <PresentationFormat>Presentación en pantalla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OTE SPEAKING PART 3:  “CHOOSE TWO PICTURES AND ANSWER THE QUESTION”</vt:lpstr>
      <vt:lpstr>TO INTRODUCE OPINIONS</vt:lpstr>
      <vt:lpstr>+: WHEN PICTURES LOOK SIMILAR</vt:lpstr>
      <vt:lpstr>+, +: COMPARATIVE SENTENCES</vt:lpstr>
      <vt:lpstr>-: WHEN PICTURES LOOK DIFFERENT </vt:lpstr>
      <vt:lpstr>1 OR 2: CONTRASTIVE SENTENCES</vt:lpstr>
      <vt:lpstr>1…</vt:lpstr>
      <vt:lpstr>1, 2, 3, etc.</vt:lpstr>
      <vt:lpstr>.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 SPEAKING PART 2</dc:title>
  <dc:creator>Mireia</dc:creator>
  <cp:lastModifiedBy>Maru ALAVA</cp:lastModifiedBy>
  <cp:revision>15</cp:revision>
  <dcterms:created xsi:type="dcterms:W3CDTF">2019-05-27T15:42:04Z</dcterms:created>
  <dcterms:modified xsi:type="dcterms:W3CDTF">2019-05-28T10:24:46Z</dcterms:modified>
</cp:coreProperties>
</file>